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3" r:id="rId4"/>
    <p:sldId id="260" r:id="rId5"/>
    <p:sldId id="261" r:id="rId6"/>
    <p:sldId id="262" r:id="rId7"/>
    <p:sldId id="264" r:id="rId8"/>
    <p:sldId id="265" r:id="rId9"/>
    <p:sldId id="266" r:id="rId10"/>
    <p:sldId id="271" r:id="rId11"/>
    <p:sldId id="267" r:id="rId12"/>
    <p:sldId id="268" r:id="rId13"/>
    <p:sldId id="269" r:id="rId14"/>
    <p:sldId id="270" r:id="rId15"/>
    <p:sldId id="272" r:id="rId1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5BDF6-50DE-4BC1-8C71-453C1B208A2A}" type="datetimeFigureOut">
              <a:rPr lang="cs-CZ" smtClean="0"/>
              <a:t>23.04.2024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16B12-1787-4CCC-8243-CE93968BED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2067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5BDF6-50DE-4BC1-8C71-453C1B208A2A}" type="datetimeFigureOut">
              <a:rPr lang="cs-CZ" smtClean="0"/>
              <a:t>23.04.2024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16B12-1787-4CCC-8243-CE93968BED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4924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5BDF6-50DE-4BC1-8C71-453C1B208A2A}" type="datetimeFigureOut">
              <a:rPr lang="cs-CZ" smtClean="0"/>
              <a:t>23.04.2024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16B12-1787-4CCC-8243-CE93968BED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8279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5BDF6-50DE-4BC1-8C71-453C1B208A2A}" type="datetimeFigureOut">
              <a:rPr lang="cs-CZ" smtClean="0"/>
              <a:t>23.04.2024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16B12-1787-4CCC-8243-CE93968BED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0596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5BDF6-50DE-4BC1-8C71-453C1B208A2A}" type="datetimeFigureOut">
              <a:rPr lang="cs-CZ" smtClean="0"/>
              <a:t>23.04.2024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16B12-1787-4CCC-8243-CE93968BED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9061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5BDF6-50DE-4BC1-8C71-453C1B208A2A}" type="datetimeFigureOut">
              <a:rPr lang="cs-CZ" smtClean="0"/>
              <a:t>23.04.2024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16B12-1787-4CCC-8243-CE93968BED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5816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5BDF6-50DE-4BC1-8C71-453C1B208A2A}" type="datetimeFigureOut">
              <a:rPr lang="cs-CZ" smtClean="0"/>
              <a:t>23.04.2024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16B12-1787-4CCC-8243-CE93968BED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1861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5BDF6-50DE-4BC1-8C71-453C1B208A2A}" type="datetimeFigureOut">
              <a:rPr lang="cs-CZ" smtClean="0"/>
              <a:t>23.04.2024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16B12-1787-4CCC-8243-CE93968BED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1863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5BDF6-50DE-4BC1-8C71-453C1B208A2A}" type="datetimeFigureOut">
              <a:rPr lang="cs-CZ" smtClean="0"/>
              <a:t>23.04.2024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16B12-1787-4CCC-8243-CE93968BED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1786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5BDF6-50DE-4BC1-8C71-453C1B208A2A}" type="datetimeFigureOut">
              <a:rPr lang="cs-CZ" smtClean="0"/>
              <a:t>23.04.2024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16B12-1787-4CCC-8243-CE93968BED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547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5BDF6-50DE-4BC1-8C71-453C1B208A2A}" type="datetimeFigureOut">
              <a:rPr lang="cs-CZ" smtClean="0"/>
              <a:t>23.04.2024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16B12-1787-4CCC-8243-CE93968BED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9594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15BDF6-50DE-4BC1-8C71-453C1B208A2A}" type="datetimeFigureOut">
              <a:rPr lang="cs-CZ" smtClean="0"/>
              <a:t>23.04.2024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16B12-1787-4CCC-8243-CE93968BED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5866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4712677" y="140677"/>
            <a:ext cx="23310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latin typeface="Comic Sans MS" panose="030F0702030302020204" pitchFamily="66" charset="0"/>
              </a:rPr>
              <a:t>Nekvetoucí rostliny</a:t>
            </a:r>
            <a:endParaRPr lang="cs-CZ" b="1" dirty="0">
              <a:latin typeface="Comic Sans MS" panose="030F0702030302020204" pitchFamily="66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4071" y="688704"/>
            <a:ext cx="3552825" cy="2667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4376" y="688704"/>
            <a:ext cx="3552825" cy="26670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7280" y="3754318"/>
            <a:ext cx="3552825" cy="2667000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342653" y="606725"/>
            <a:ext cx="803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mechy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1011115" y="354037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4412455" y="35696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4376" y="3725036"/>
            <a:ext cx="3560885" cy="2670664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3596666" y="3349733"/>
            <a:ext cx="11160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bělomech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7590716" y="3356676"/>
            <a:ext cx="760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ploník</a:t>
            </a: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3782727" y="6450600"/>
            <a:ext cx="1259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rašeliník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82050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4494362" y="129396"/>
            <a:ext cx="13163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latin typeface="Comic Sans MS" panose="030F0702030302020204" pitchFamily="66" charset="0"/>
              </a:rPr>
              <a:t>Bezobratlí</a:t>
            </a:r>
            <a:endParaRPr lang="cs-CZ" b="1" dirty="0">
              <a:latin typeface="Comic Sans MS" panose="030F0702030302020204" pitchFamily="66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413" y="590706"/>
            <a:ext cx="3034341" cy="2916201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905773" y="3554083"/>
            <a:ext cx="14347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Klíště obecné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9272" y="609320"/>
            <a:ext cx="2905843" cy="290584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4671865" y="3515381"/>
            <a:ext cx="14505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Chrobák lesní</a:t>
            </a:r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9808" y="609320"/>
            <a:ext cx="4346455" cy="2897637"/>
          </a:xfrm>
          <a:prstGeom prst="rect">
            <a:avLst/>
          </a:prstGeom>
        </p:spPr>
      </p:pic>
      <p:sp>
        <p:nvSpPr>
          <p:cNvPr id="10" name="TextovéPole 9"/>
          <p:cNvSpPr txBox="1"/>
          <p:nvPr/>
        </p:nvSpPr>
        <p:spPr>
          <a:xfrm>
            <a:off x="8625734" y="3502536"/>
            <a:ext cx="1602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Mravenec lesní</a:t>
            </a:r>
            <a:endParaRPr lang="cs-CZ" dirty="0"/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623" y="3999321"/>
            <a:ext cx="3507357" cy="2338238"/>
          </a:xfrm>
          <a:prstGeom prst="rect">
            <a:avLst/>
          </a:prstGeom>
        </p:spPr>
      </p:pic>
      <p:sp>
        <p:nvSpPr>
          <p:cNvPr id="12" name="TextovéPole 11"/>
          <p:cNvSpPr txBox="1"/>
          <p:nvPr/>
        </p:nvSpPr>
        <p:spPr>
          <a:xfrm>
            <a:off x="1220768" y="6323169"/>
            <a:ext cx="1915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Lýkožrout smrkový</a:t>
            </a:r>
            <a:endParaRPr lang="cs-CZ" dirty="0"/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2778299" y="4370203"/>
            <a:ext cx="2768364" cy="1837899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62206" y="3984931"/>
            <a:ext cx="3354057" cy="2512580"/>
          </a:xfrm>
          <a:prstGeom prst="rect">
            <a:avLst/>
          </a:prstGeom>
        </p:spPr>
      </p:pic>
      <p:sp>
        <p:nvSpPr>
          <p:cNvPr id="16" name="TextovéPole 15"/>
          <p:cNvSpPr txBox="1"/>
          <p:nvPr/>
        </p:nvSpPr>
        <p:spPr>
          <a:xfrm>
            <a:off x="9083615" y="6488668"/>
            <a:ext cx="11442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Plzák lesní</a:t>
            </a:r>
            <a:endParaRPr lang="cs-CZ" dirty="0"/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97128" y="3958594"/>
            <a:ext cx="2565253" cy="2565253"/>
          </a:xfrm>
          <a:prstGeom prst="rect">
            <a:avLst/>
          </a:prstGeom>
        </p:spPr>
      </p:pic>
      <p:sp>
        <p:nvSpPr>
          <p:cNvPr id="18" name="TextovéPole 17"/>
          <p:cNvSpPr txBox="1"/>
          <p:nvPr/>
        </p:nvSpPr>
        <p:spPr>
          <a:xfrm>
            <a:off x="5885434" y="6413062"/>
            <a:ext cx="1588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Komár pisklavý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70578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5175848" y="146649"/>
            <a:ext cx="728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latin typeface="Comic Sans MS" panose="030F0702030302020204" pitchFamily="66" charset="0"/>
              </a:rPr>
              <a:t>Ptáci</a:t>
            </a:r>
            <a:endParaRPr lang="cs-CZ" b="1" dirty="0">
              <a:latin typeface="Comic Sans MS" panose="030F0702030302020204" pitchFamily="66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15" y="749779"/>
            <a:ext cx="4000500" cy="2667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7058" y="749779"/>
            <a:ext cx="4000500" cy="26670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6901" y="749779"/>
            <a:ext cx="4000500" cy="2667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15" y="3857612"/>
            <a:ext cx="3970059" cy="2646706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97058" y="3857612"/>
            <a:ext cx="3970059" cy="2646706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97557" y="3857612"/>
            <a:ext cx="3970059" cy="2646706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1342338" y="3416779"/>
            <a:ext cx="1419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Sojka obecná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5342838" y="3416779"/>
            <a:ext cx="1207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Brhlík lesní</a:t>
            </a:r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9592573" y="3416779"/>
            <a:ext cx="1246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Datel černý</a:t>
            </a:r>
            <a:endParaRPr lang="cs-CZ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1342338" y="6504318"/>
            <a:ext cx="12515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Strakapoud</a:t>
            </a:r>
          </a:p>
          <a:p>
            <a:endParaRPr lang="cs-CZ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5389550" y="6488668"/>
            <a:ext cx="1415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Tetřev hlušec</a:t>
            </a:r>
            <a:endParaRPr lang="cs-CZ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9432375" y="6471893"/>
            <a:ext cx="1653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Tetřívek obecný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51896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5089585" y="146650"/>
            <a:ext cx="728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latin typeface="Comic Sans MS" panose="030F0702030302020204" pitchFamily="66" charset="0"/>
              </a:rPr>
              <a:t>Ptáci</a:t>
            </a:r>
            <a:endParaRPr lang="cs-CZ" b="1" dirty="0">
              <a:latin typeface="Comic Sans MS" panose="030F0702030302020204" pitchFamily="66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905" y="610422"/>
            <a:ext cx="3524004" cy="250501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1103" y="610423"/>
            <a:ext cx="3757521" cy="2505014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0819" y="610422"/>
            <a:ext cx="3757523" cy="250501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7080" y="3569162"/>
            <a:ext cx="4135939" cy="2853097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37635" y="3569162"/>
            <a:ext cx="3519550" cy="2813071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1250548" y="3101043"/>
            <a:ext cx="1477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Puštík obecný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5416504" y="3101043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Sýc rousný</a:t>
            </a: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9504715" y="3141070"/>
            <a:ext cx="14377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Sýček obecný</a:t>
            </a:r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5760713" y="6375172"/>
            <a:ext cx="2510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Jestřáb lesní</a:t>
            </a:r>
            <a:endParaRPr lang="cs-CZ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9684633" y="6375172"/>
            <a:ext cx="1730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Krahujec obecný</a:t>
            </a:r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621" y="3589671"/>
            <a:ext cx="4188843" cy="2792562"/>
          </a:xfrm>
          <a:prstGeom prst="rect">
            <a:avLst/>
          </a:prstGeom>
        </p:spPr>
      </p:pic>
      <p:sp>
        <p:nvSpPr>
          <p:cNvPr id="14" name="TextovéPole 13"/>
          <p:cNvSpPr txBox="1"/>
          <p:nvPr/>
        </p:nvSpPr>
        <p:spPr>
          <a:xfrm>
            <a:off x="1506282" y="6316863"/>
            <a:ext cx="16847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Kukačka obecná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19057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5253488" y="163902"/>
            <a:ext cx="768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latin typeface="Comic Sans MS" panose="030F0702030302020204" pitchFamily="66" charset="0"/>
              </a:rPr>
              <a:t>S</a:t>
            </a:r>
            <a:r>
              <a:rPr lang="cs-CZ" b="1" dirty="0" smtClean="0">
                <a:latin typeface="Comic Sans MS" panose="030F0702030302020204" pitchFamily="66" charset="0"/>
              </a:rPr>
              <a:t>avci</a:t>
            </a:r>
            <a:endParaRPr lang="cs-CZ" b="1" dirty="0">
              <a:latin typeface="Comic Sans MS" panose="030F0702030302020204" pitchFamily="66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890" y="723169"/>
            <a:ext cx="3552825" cy="2667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8020" y="720773"/>
            <a:ext cx="4007688" cy="2671792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111" y="3882098"/>
            <a:ext cx="3714750" cy="2667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9715" y="3882098"/>
            <a:ext cx="4000500" cy="2667000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1611949" y="3381077"/>
            <a:ext cx="14371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Srnec obecný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5440255" y="3346283"/>
            <a:ext cx="15524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Jelen evropský</a:t>
            </a:r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9002962" y="32916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1172707" y="6480926"/>
            <a:ext cx="1358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Prase divoké</a:t>
            </a:r>
            <a:endParaRPr lang="cs-CZ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5408243" y="6530915"/>
            <a:ext cx="13781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Liška obecná</a:t>
            </a:r>
            <a:endParaRPr lang="cs-CZ" dirty="0"/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59228" y="720773"/>
            <a:ext cx="2829563" cy="2694285"/>
          </a:xfrm>
          <a:prstGeom prst="rect">
            <a:avLst/>
          </a:prstGeom>
        </p:spPr>
      </p:pic>
      <p:sp>
        <p:nvSpPr>
          <p:cNvPr id="16" name="TextovéPole 15"/>
          <p:cNvSpPr txBox="1"/>
          <p:nvPr/>
        </p:nvSpPr>
        <p:spPr>
          <a:xfrm>
            <a:off x="9411195" y="3415058"/>
            <a:ext cx="2421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Daněk skvrnitý</a:t>
            </a:r>
            <a:endParaRPr lang="cs-CZ" dirty="0"/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21069" y="3882098"/>
            <a:ext cx="3664339" cy="2657443"/>
          </a:xfrm>
          <a:prstGeom prst="rect">
            <a:avLst/>
          </a:prstGeom>
        </p:spPr>
      </p:pic>
      <p:sp>
        <p:nvSpPr>
          <p:cNvPr id="18" name="TextovéPole 17"/>
          <p:cNvSpPr txBox="1"/>
          <p:nvPr/>
        </p:nvSpPr>
        <p:spPr>
          <a:xfrm>
            <a:off x="9559597" y="6517892"/>
            <a:ext cx="1669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Veverka obecná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52824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0" y="853297"/>
            <a:ext cx="3857805" cy="2571870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5324065" y="299134"/>
            <a:ext cx="768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latin typeface="Comic Sans MS" panose="030F0702030302020204" pitchFamily="66" charset="0"/>
              </a:rPr>
              <a:t>Savci</a:t>
            </a:r>
            <a:endParaRPr lang="cs-CZ" b="1" dirty="0">
              <a:latin typeface="Comic Sans MS" panose="030F0702030302020204" pitchFamily="66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9374" y="853297"/>
            <a:ext cx="3730656" cy="256654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0531" y="3899503"/>
            <a:ext cx="4017841" cy="2401832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6362" y="3889794"/>
            <a:ext cx="3638641" cy="2415670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1173192" y="3392650"/>
            <a:ext cx="1204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Vlk obecný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5324065" y="3392650"/>
            <a:ext cx="1312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Rys ostrovid</a:t>
            </a:r>
            <a:endParaRPr lang="cs-CZ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5708144" y="6254190"/>
            <a:ext cx="1141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Kuna lesní</a:t>
            </a:r>
            <a:endParaRPr lang="cs-CZ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9623423" y="6301335"/>
            <a:ext cx="14870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Lasice kolčava</a:t>
            </a:r>
            <a:endParaRPr lang="cs-CZ" dirty="0"/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92448" y="853297"/>
            <a:ext cx="4134196" cy="2579455"/>
          </a:xfrm>
          <a:prstGeom prst="rect">
            <a:avLst/>
          </a:prstGeom>
        </p:spPr>
      </p:pic>
      <p:sp>
        <p:nvSpPr>
          <p:cNvPr id="16" name="TextovéPole 15"/>
          <p:cNvSpPr txBox="1"/>
          <p:nvPr/>
        </p:nvSpPr>
        <p:spPr>
          <a:xfrm>
            <a:off x="9273108" y="3420167"/>
            <a:ext cx="1372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Jezevec lesní</a:t>
            </a:r>
            <a:endParaRPr lang="cs-CZ" dirty="0"/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720" y="3889794"/>
            <a:ext cx="4173821" cy="2411541"/>
          </a:xfrm>
          <a:prstGeom prst="rect">
            <a:avLst/>
          </a:prstGeom>
        </p:spPr>
      </p:pic>
      <p:sp>
        <p:nvSpPr>
          <p:cNvPr id="18" name="TextovéPole 17"/>
          <p:cNvSpPr txBox="1"/>
          <p:nvPr/>
        </p:nvSpPr>
        <p:spPr>
          <a:xfrm>
            <a:off x="1295422" y="6269878"/>
            <a:ext cx="1608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Psík mývalovitý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32944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088" y="527470"/>
            <a:ext cx="5572125" cy="3905250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2467155" y="4520241"/>
            <a:ext cx="1278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Plšík lískový</a:t>
            </a:r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1096" y="527470"/>
            <a:ext cx="5715000" cy="3810000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8652294" y="4335575"/>
            <a:ext cx="1325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Myšice lesní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745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5776" y="320999"/>
            <a:ext cx="4123039" cy="308692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0841" y="3790773"/>
            <a:ext cx="3542083" cy="2670279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8815" y="3790773"/>
            <a:ext cx="3542083" cy="2670279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221132" y="320999"/>
            <a:ext cx="104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přesličky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422069" y="3606107"/>
            <a:ext cx="12133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kapradiny</a:t>
            </a:r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9193" y="320999"/>
            <a:ext cx="4753707" cy="3137447"/>
          </a:xfrm>
          <a:prstGeom prst="rect">
            <a:avLst/>
          </a:prstGeom>
        </p:spPr>
      </p:pic>
      <p:sp>
        <p:nvSpPr>
          <p:cNvPr id="10" name="TextovéPole 9"/>
          <p:cNvSpPr txBox="1"/>
          <p:nvPr/>
        </p:nvSpPr>
        <p:spPr>
          <a:xfrm>
            <a:off x="5908430" y="320999"/>
            <a:ext cx="1295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plavuně</a:t>
            </a:r>
            <a:endParaRPr lang="cs-CZ" dirty="0"/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06789" y="3808547"/>
            <a:ext cx="1763683" cy="2652505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2442924" y="3407919"/>
            <a:ext cx="1485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Přeslička lesní</a:t>
            </a:r>
            <a:endParaRPr lang="cs-CZ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8559356" y="3407919"/>
            <a:ext cx="16147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Plavuň vidlačka</a:t>
            </a:r>
            <a:endParaRPr lang="cs-CZ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2639683" y="6461052"/>
            <a:ext cx="1408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Hasivka orličí</a:t>
            </a:r>
            <a:endParaRPr lang="cs-CZ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6555936" y="6447178"/>
            <a:ext cx="1501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Kapraď samec</a:t>
            </a:r>
            <a:endParaRPr lang="cs-CZ" dirty="0"/>
          </a:p>
        </p:txBody>
      </p:sp>
      <p:sp>
        <p:nvSpPr>
          <p:cNvPr id="15" name="TextovéPole 14"/>
          <p:cNvSpPr txBox="1"/>
          <p:nvPr/>
        </p:nvSpPr>
        <p:spPr>
          <a:xfrm>
            <a:off x="9620763" y="6488668"/>
            <a:ext cx="1889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Osladič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72952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4839418" y="94891"/>
            <a:ext cx="1152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latin typeface="Comic Sans MS" panose="030F0702030302020204" pitchFamily="66" charset="0"/>
              </a:rPr>
              <a:t>Lišejníky</a:t>
            </a:r>
            <a:endParaRPr lang="cs-CZ" b="1" dirty="0">
              <a:latin typeface="Comic Sans MS" panose="030F0702030302020204" pitchFamily="66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781" y="687236"/>
            <a:ext cx="4869611" cy="324640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083" y="672898"/>
            <a:ext cx="2861725" cy="326074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781" y="4103499"/>
            <a:ext cx="3585472" cy="2685937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7291478" y="1772857"/>
            <a:ext cx="5562600" cy="391477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7071" y="4122436"/>
            <a:ext cx="4000500" cy="2667000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241540" y="349732"/>
            <a:ext cx="12372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Provazovka</a:t>
            </a:r>
          </a:p>
          <a:p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6656272" y="393836"/>
            <a:ext cx="1380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D</a:t>
            </a:r>
            <a:r>
              <a:rPr lang="cs-CZ" dirty="0" smtClean="0"/>
              <a:t>utohlávka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173781" y="3808210"/>
            <a:ext cx="988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Pukléřka</a:t>
            </a:r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10786445" y="608342"/>
            <a:ext cx="10002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Terčovka</a:t>
            </a:r>
          </a:p>
          <a:p>
            <a:endParaRPr lang="cs-CZ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3903835" y="3808210"/>
            <a:ext cx="10683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Terčovník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8057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 flipH="1">
            <a:off x="4758394" y="86166"/>
            <a:ext cx="2574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latin typeface="Comic Sans MS" panose="030F0702030302020204" pitchFamily="66" charset="0"/>
              </a:rPr>
              <a:t>Kvetoucí rostliny</a:t>
            </a:r>
            <a:endParaRPr lang="cs-CZ" b="1" dirty="0">
              <a:latin typeface="Comic Sans MS" panose="030F0702030302020204" pitchFamily="66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36" y="785446"/>
            <a:ext cx="4647758" cy="261319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4334" y="785446"/>
            <a:ext cx="3451316" cy="25908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1590" y="785446"/>
            <a:ext cx="3451316" cy="25908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731" y="3836377"/>
            <a:ext cx="3552825" cy="2667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7534" y="3836377"/>
            <a:ext cx="2133600" cy="2667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40625" y="3836377"/>
            <a:ext cx="3556000" cy="26670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9564099" y="4168858"/>
            <a:ext cx="2667000" cy="2002038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1595887" y="3359259"/>
            <a:ext cx="1859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Vraní oko čtyřlisté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6140625" y="3368355"/>
            <a:ext cx="1369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Šťavel kyselý</a:t>
            </a:r>
            <a:endParaRPr lang="cs-CZ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9506310" y="3368355"/>
            <a:ext cx="18031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Jaterník podléška</a:t>
            </a:r>
            <a:endParaRPr lang="cs-CZ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1296810" y="6436258"/>
            <a:ext cx="1448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Sasanka hajní</a:t>
            </a:r>
            <a:endParaRPr lang="cs-CZ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4504685" y="6436258"/>
            <a:ext cx="1085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Náprstník</a:t>
            </a:r>
            <a:endParaRPr lang="cs-CZ" dirty="0"/>
          </a:p>
        </p:txBody>
      </p:sp>
      <p:sp>
        <p:nvSpPr>
          <p:cNvPr id="15" name="TextovéPole 14"/>
          <p:cNvSpPr txBox="1"/>
          <p:nvPr/>
        </p:nvSpPr>
        <p:spPr>
          <a:xfrm>
            <a:off x="7166947" y="6417401"/>
            <a:ext cx="1151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Netýkavka</a:t>
            </a:r>
            <a:endParaRPr lang="cs-CZ" dirty="0"/>
          </a:p>
        </p:txBody>
      </p:sp>
      <p:sp>
        <p:nvSpPr>
          <p:cNvPr id="16" name="TextovéPole 15"/>
          <p:cNvSpPr txBox="1"/>
          <p:nvPr/>
        </p:nvSpPr>
        <p:spPr>
          <a:xfrm>
            <a:off x="10104497" y="6430491"/>
            <a:ext cx="15862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Rulík zlomocný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94706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8163" y="352964"/>
            <a:ext cx="3552825" cy="2667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283" y="352964"/>
            <a:ext cx="3552825" cy="26670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5043" y="352964"/>
            <a:ext cx="3314700" cy="2667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0650" y="3513194"/>
            <a:ext cx="2200725" cy="293776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6129" y="3513194"/>
            <a:ext cx="2151960" cy="293776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1009" y="3520167"/>
            <a:ext cx="1967135" cy="293776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7097795" y="3888142"/>
            <a:ext cx="2951706" cy="2215757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8188" y="3513194"/>
            <a:ext cx="2192828" cy="2937760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1526875" y="3019964"/>
            <a:ext cx="13628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Bledule jarní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5351779" y="3019964"/>
            <a:ext cx="1592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Plicník lékařský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9101662" y="2989688"/>
            <a:ext cx="18214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Konvalinka vonná</a:t>
            </a:r>
            <a:endParaRPr lang="cs-CZ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841753" y="6430266"/>
            <a:ext cx="1145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Orsej jarní</a:t>
            </a:r>
            <a:endParaRPr lang="cs-CZ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3010550" y="6430266"/>
            <a:ext cx="1721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Česnek medvědí</a:t>
            </a:r>
            <a:endParaRPr lang="cs-CZ" dirty="0"/>
          </a:p>
        </p:txBody>
      </p:sp>
      <p:sp>
        <p:nvSpPr>
          <p:cNvPr id="15" name="TextovéPole 14"/>
          <p:cNvSpPr txBox="1"/>
          <p:nvPr/>
        </p:nvSpPr>
        <p:spPr>
          <a:xfrm>
            <a:off x="5561084" y="6450954"/>
            <a:ext cx="13149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Devětsil bílý</a:t>
            </a:r>
            <a:endParaRPr lang="cs-CZ" dirty="0"/>
          </a:p>
        </p:txBody>
      </p:sp>
      <p:sp>
        <p:nvSpPr>
          <p:cNvPr id="16" name="TextovéPole 15"/>
          <p:cNvSpPr txBox="1"/>
          <p:nvPr/>
        </p:nvSpPr>
        <p:spPr>
          <a:xfrm>
            <a:off x="7781027" y="6457927"/>
            <a:ext cx="1744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Jahodník obecný</a:t>
            </a:r>
            <a:endParaRPr lang="cs-CZ" dirty="0"/>
          </a:p>
        </p:txBody>
      </p:sp>
      <p:sp>
        <p:nvSpPr>
          <p:cNvPr id="17" name="TextovéPole 16"/>
          <p:cNvSpPr txBox="1"/>
          <p:nvPr/>
        </p:nvSpPr>
        <p:spPr>
          <a:xfrm>
            <a:off x="10199697" y="6436186"/>
            <a:ext cx="1651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Dřípatka horská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066999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4917057" y="163902"/>
            <a:ext cx="689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latin typeface="Comic Sans MS" panose="030F0702030302020204" pitchFamily="66" charset="0"/>
              </a:rPr>
              <a:t>Keře</a:t>
            </a:r>
            <a:endParaRPr lang="cs-CZ" b="1" dirty="0">
              <a:latin typeface="Comic Sans MS" panose="030F0702030302020204" pitchFamily="66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435" y="654888"/>
            <a:ext cx="3876675" cy="2667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9368" y="654888"/>
            <a:ext cx="3552825" cy="26670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21" y="3700014"/>
            <a:ext cx="4000500" cy="2667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96364" y="654888"/>
            <a:ext cx="3552825" cy="2667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07411" y="3700014"/>
            <a:ext cx="3552825" cy="2667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72526" y="3701616"/>
            <a:ext cx="4000500" cy="2667000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1268083" y="3321888"/>
            <a:ext cx="1858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Ostružiník maliník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5238135" y="3330682"/>
            <a:ext cx="1818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Ostružiník křovitý</a:t>
            </a:r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9247518" y="3321888"/>
            <a:ext cx="1841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Brusnice brusinka</a:t>
            </a:r>
            <a:endParaRPr lang="cs-CZ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1323996" y="6358220"/>
            <a:ext cx="1802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Brusnice borůvka</a:t>
            </a:r>
            <a:endParaRPr lang="cs-CZ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5400569" y="6370910"/>
            <a:ext cx="1324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Vřes obecný</a:t>
            </a:r>
            <a:endParaRPr lang="cs-CZ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9404228" y="6379012"/>
            <a:ext cx="1527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Krušina olšová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41867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4951802" y="175201"/>
            <a:ext cx="1343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 smtClean="0">
                <a:latin typeface="Comic Sans MS" panose="030F0702030302020204" pitchFamily="66" charset="0"/>
              </a:rPr>
              <a:t>Jehličnany</a:t>
            </a:r>
            <a:endParaRPr lang="cs-CZ" b="1" dirty="0">
              <a:latin typeface="Comic Sans MS" panose="030F0702030302020204" pitchFamily="66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83" y="833117"/>
            <a:ext cx="2850555" cy="403108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7420" y="833117"/>
            <a:ext cx="2850557" cy="4031089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6172" y="833117"/>
            <a:ext cx="2850556" cy="4031088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25526" y="833117"/>
            <a:ext cx="2437528" cy="3914421"/>
          </a:xfrm>
          <a:prstGeom prst="rect">
            <a:avLst/>
          </a:prstGeom>
        </p:spPr>
      </p:pic>
      <p:sp>
        <p:nvSpPr>
          <p:cNvPr id="10" name="TextovéPole 9"/>
          <p:cNvSpPr txBox="1"/>
          <p:nvPr/>
        </p:nvSpPr>
        <p:spPr>
          <a:xfrm>
            <a:off x="991673" y="5528439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sz="1200" dirty="0">
              <a:latin typeface="Comic Sans MS" panose="030F0702030302020204" pitchFamily="66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3777179" y="5528438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sz="1200" dirty="0">
              <a:latin typeface="Comic Sans MS" panose="030F0702030302020204" pitchFamily="66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6627736" y="5528438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sz="1200" dirty="0">
              <a:latin typeface="Comic Sans MS" panose="030F0702030302020204" pitchFamily="66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9803539" y="5528438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sz="1200" dirty="0">
              <a:latin typeface="Comic Sans MS" panose="030F0702030302020204" pitchFamily="66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2693" y="4798793"/>
            <a:ext cx="2498988" cy="1922298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56346" y="4798793"/>
            <a:ext cx="2381028" cy="192229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19310" y="4831164"/>
            <a:ext cx="2786333" cy="1857555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96130" y="4798793"/>
            <a:ext cx="2754197" cy="1922298"/>
          </a:xfrm>
          <a:prstGeom prst="rect">
            <a:avLst/>
          </a:prstGeom>
        </p:spPr>
      </p:pic>
      <p:sp>
        <p:nvSpPr>
          <p:cNvPr id="14" name="TextovéPole 13"/>
          <p:cNvSpPr txBox="1"/>
          <p:nvPr/>
        </p:nvSpPr>
        <p:spPr>
          <a:xfrm>
            <a:off x="885362" y="648451"/>
            <a:ext cx="1325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Smrk ztepilý</a:t>
            </a:r>
            <a:endParaRPr lang="cs-CZ" dirty="0"/>
          </a:p>
        </p:txBody>
      </p:sp>
      <p:sp>
        <p:nvSpPr>
          <p:cNvPr id="16" name="TextovéPole 15"/>
          <p:cNvSpPr txBox="1"/>
          <p:nvPr/>
        </p:nvSpPr>
        <p:spPr>
          <a:xfrm>
            <a:off x="3680304" y="633028"/>
            <a:ext cx="1533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Jedle bělokorá</a:t>
            </a:r>
            <a:endParaRPr lang="cs-CZ" dirty="0"/>
          </a:p>
        </p:txBody>
      </p:sp>
      <p:sp>
        <p:nvSpPr>
          <p:cNvPr id="17" name="TextovéPole 16"/>
          <p:cNvSpPr txBox="1"/>
          <p:nvPr/>
        </p:nvSpPr>
        <p:spPr>
          <a:xfrm>
            <a:off x="6670093" y="633028"/>
            <a:ext cx="14847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Borovice lesní</a:t>
            </a:r>
            <a:endParaRPr lang="cs-CZ" dirty="0"/>
          </a:p>
        </p:txBody>
      </p:sp>
      <p:sp>
        <p:nvSpPr>
          <p:cNvPr id="18" name="TextovéPole 17"/>
          <p:cNvSpPr txBox="1"/>
          <p:nvPr/>
        </p:nvSpPr>
        <p:spPr>
          <a:xfrm>
            <a:off x="9618844" y="544533"/>
            <a:ext cx="1725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Modřín opadavý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615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4252822" y="152688"/>
            <a:ext cx="2053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latin typeface="Comic Sans MS" panose="030F0702030302020204" pitchFamily="66" charset="0"/>
              </a:rPr>
              <a:t>Listnaté stromy</a:t>
            </a:r>
            <a:endParaRPr lang="cs-CZ" b="1" dirty="0">
              <a:latin typeface="Comic Sans MS" panose="030F0702030302020204" pitchFamily="66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485" y="522020"/>
            <a:ext cx="2901426" cy="412270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112" y="4644728"/>
            <a:ext cx="2590172" cy="194436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2911" y="522020"/>
            <a:ext cx="2902386" cy="4122708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5160" y="4648128"/>
            <a:ext cx="2613371" cy="194096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24181" y="522020"/>
            <a:ext cx="2898264" cy="4122708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00780" y="4636648"/>
            <a:ext cx="2928668" cy="1952445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77414" y="920693"/>
            <a:ext cx="2482144" cy="3325361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11194" y="4483529"/>
            <a:ext cx="2804912" cy="2105564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317112" y="4246054"/>
            <a:ext cx="1021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Buk lesní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3218538" y="4267316"/>
            <a:ext cx="1042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Dub letní</a:t>
            </a:r>
            <a:endParaRPr lang="cs-CZ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6047043" y="4246054"/>
            <a:ext cx="1127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Dub zimní</a:t>
            </a:r>
            <a:endParaRPr lang="cs-CZ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9734425" y="4194121"/>
            <a:ext cx="1358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Dub červený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66676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7312" y="639073"/>
            <a:ext cx="2646444" cy="3760398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4761308" y="138824"/>
            <a:ext cx="19447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 smtClean="0">
                <a:latin typeface="Comic Sans MS" panose="030F0702030302020204" pitchFamily="66" charset="0"/>
              </a:rPr>
              <a:t>Listnaté stromy</a:t>
            </a:r>
            <a:endParaRPr lang="cs-CZ" b="1" dirty="0">
              <a:latin typeface="Comic Sans MS" panose="030F0702030302020204" pitchFamily="66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8201" y="4399471"/>
            <a:ext cx="2819400" cy="230505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1308" y="829375"/>
            <a:ext cx="2591989" cy="3760398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7313" y="4651157"/>
            <a:ext cx="2935015" cy="1956676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6"/>
          <a:srcRect l="5075" t="4818" r="4585" b="11107"/>
          <a:stretch/>
        </p:blipFill>
        <p:spPr>
          <a:xfrm>
            <a:off x="8177841" y="639073"/>
            <a:ext cx="2725948" cy="380539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81231" y="4589773"/>
            <a:ext cx="3119167" cy="2079445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1098201" y="4101014"/>
            <a:ext cx="1116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Javor klen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4446504" y="4292273"/>
            <a:ext cx="1172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Javor mléč</a:t>
            </a:r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8159880" y="4281825"/>
            <a:ext cx="2579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Bříza bělokorá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66736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163</Words>
  <Application>Microsoft Office PowerPoint</Application>
  <PresentationFormat>Širokoúhlá obrazovka</PresentationFormat>
  <Paragraphs>93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Comic Sans MS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Standard</dc:creator>
  <cp:lastModifiedBy>Standard</cp:lastModifiedBy>
  <cp:revision>46</cp:revision>
  <dcterms:created xsi:type="dcterms:W3CDTF">2021-02-02T13:57:37Z</dcterms:created>
  <dcterms:modified xsi:type="dcterms:W3CDTF">2024-04-23T18:31:47Z</dcterms:modified>
</cp:coreProperties>
</file>